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22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3300"/>
    <a:srgbClr val="00FFFF"/>
    <a:srgbClr val="F8F8F8"/>
    <a:srgbClr val="4D4D4D"/>
    <a:srgbClr val="C0C0C0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374" y="-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4513" y="0"/>
            <a:ext cx="24939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22.  Image Enhancement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24939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4513" y="8832850"/>
            <a:ext cx="24939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 3262 / 5262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24939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smtClean="0">
                <a:cs typeface="+mn-cs"/>
              </a:defRPr>
            </a:lvl1pPr>
          </a:lstStyle>
          <a:p>
            <a:pPr>
              <a:defRPr/>
            </a:pPr>
            <a:fld id="{2A695B83-CAD7-9C46-852D-13B87100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23.  Image Enhancement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March 10, 2000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 4262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smtClean="0">
                <a:cs typeface="+mn-cs"/>
              </a:defRPr>
            </a:lvl1pPr>
          </a:lstStyle>
          <a:p>
            <a:pPr>
              <a:defRPr/>
            </a:pPr>
            <a:fld id="{4B8163B5-EF0A-F545-95E9-82920C386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08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7A2AA-6CE8-F84C-87F2-3C36FFC60CBE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DF4171-1477-1347-9880-0499366B4D12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48BBBD-D454-D946-A0A3-E62B2BB228B8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6FFE74-C447-D74A-B647-A42CA7D56F4B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2E64BE-F1E6-9C4C-AA13-A449F274B7EA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CCC65A-2793-CB4E-B72D-346834A11CF9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A27618-B371-BC47-8A6E-84E51DCC86F3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85D6C4-3616-6C45-A5E7-74DA9FD32E9D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23.  Image Enhancement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March 10, 2000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FR 4262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05F1C1-76F2-B248-B8A5-D8B2FF3E7270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76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1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9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9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charset="0"/>
        <a:buChar char="l"/>
        <a:defRPr sz="2800">
          <a:solidFill>
            <a:srgbClr val="0099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charset="0"/>
        <a:buChar char="n"/>
        <a:defRPr sz="2400">
          <a:solidFill>
            <a:srgbClr val="CC33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charset="0"/>
        <a:buChar char="u"/>
        <a:defRPr sz="2000">
          <a:solidFill>
            <a:schemeClr val="accent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charset="0"/>
        <a:buChar char="T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charset="0"/>
        <a:buChar char=":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pitchFamily="2" charset="2"/>
        <a:buChar char=":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pitchFamily="2" charset="2"/>
        <a:buChar char=":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pitchFamily="2" charset="2"/>
        <a:buChar char=":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pitchFamily="2" charset="2"/>
        <a:buChar char=":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Radiometric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Preprocessin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g: Atmospheric Correction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685800"/>
          </a:xfrm>
        </p:spPr>
        <p:txBody>
          <a:bodyPr/>
          <a:lstStyle/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“Correction” for Sun Angle Differences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sym typeface="Symbol" charset="0"/>
              </a:rPr>
              <a:t> is the solar zenith angle and varies as a  function of latitude, day of year, and time of day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Radiance is proportional to cos </a:t>
            </a:r>
            <a:r>
              <a:rPr lang="en-US">
                <a:solidFill>
                  <a:srgbClr val="000000"/>
                </a:solidFill>
                <a:latin typeface="Arial" charset="0"/>
                <a:sym typeface="Symbol" charset="0"/>
              </a:rPr>
              <a:t>.  Therefore, we can adjust for sun angle effects by:</a:t>
            </a:r>
          </a:p>
          <a:p>
            <a:pPr lvl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Arial" charset="0"/>
                <a:sym typeface="Symbol" charset="0"/>
              </a:rPr>
              <a:t>adjusted DN = (cos ’ / cos ) x DN</a:t>
            </a:r>
          </a:p>
          <a:p>
            <a:pPr marL="1085850" lvl="2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  <a:sym typeface="Symbol" charset="0"/>
              </a:rPr>
              <a:t>where  = input sun angle and ’ is the normalized or reference angle (e.g., 45 degrees or  for one of several dates of imagery</a:t>
            </a:r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2133600" y="2574925"/>
            <a:ext cx="3886200" cy="1692275"/>
            <a:chOff x="1344" y="1296"/>
            <a:chExt cx="2448" cy="1066"/>
          </a:xfrm>
        </p:grpSpPr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2064" y="129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1344" y="2304"/>
              <a:ext cx="177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 flipV="1">
              <a:off x="2064" y="1632"/>
              <a:ext cx="816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072" y="2112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</a:rPr>
                <a:t>Ground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2064" y="1728"/>
              <a:ext cx="43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 rot="-56172">
              <a:off x="2208" y="1488"/>
              <a:ext cx="3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Times New Roman" charset="0"/>
                  <a:sym typeface="Symbol" charset="0"/>
                </a:rPr>
                <a:t></a:t>
              </a:r>
              <a:endParaRPr lang="en-US">
                <a:solidFill>
                  <a:srgbClr val="000000"/>
                </a:solidFill>
                <a:latin typeface="Times New Roman" charset="0"/>
                <a:sym typeface="Symbol" charset="0"/>
              </a:endParaRPr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2880" y="1344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3216" y="144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</a:rPr>
                <a:t>Sun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65540" name="Text Box 13"/>
          <p:cNvSpPr txBox="1">
            <a:spLocks noChangeArrowheads="1"/>
          </p:cNvSpPr>
          <p:nvPr/>
        </p:nvSpPr>
        <p:spPr bwMode="auto">
          <a:xfrm>
            <a:off x="1143000" y="3810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Radiometric Preprocessing</a:t>
            </a: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2627aug28911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Haze over northeast Minnesota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9248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Effects of atmospheric scattering and absorption on spectral-radiometric responses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391400" cy="3733800"/>
          </a:xfrm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  <a:latin typeface="Arial" charset="0"/>
              </a:rPr>
              <a:t>Effects of scattering on image quality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Reduces contrast – dark objects are brighter, bright objects are darker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Visible bands are much more subject to atmospheric effects than infrared bands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Sensitivity of spectral bands (high to low) to atmospheric effects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Arial" charset="0"/>
              </a:rPr>
              <a:t>blue, green, red, near IR, middle 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TCOR_before_after"/>
          <p:cNvPicPr>
            <a:picLocks noChangeAspect="1" noChangeArrowheads="1"/>
          </p:cNvPicPr>
          <p:nvPr/>
        </p:nvPicPr>
        <p:blipFill>
          <a:blip r:embed="rId3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010400" cy="35036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746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Methods for Atmospheric Correction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315200" cy="1447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Atmospheric (radiative transfer) models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Most rigorous, best, but complex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Difficult to obtain necessary input data</a:t>
            </a:r>
          </a:p>
          <a:p>
            <a:pPr lvl="1">
              <a:buFont typeface="Monotype Sorts" charset="0"/>
              <a:buNone/>
            </a:pP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1066800" y="6400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Before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4572000" y="6400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After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6858000" y="6583363"/>
            <a:ext cx="190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Jensen, 2007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746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Example of atmospheric correction with the ATCOR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8674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Histogram adjustment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Shifts histograms to left (to zero) under the assumption that very dark objects (0% reflectance) would be at zero if it were not for the added response due to atmospheric scattering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Arial" charset="0"/>
              </a:rPr>
              <a:t>i.e., the path radiance term in the remote sensing equation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Assumes the magnitude of scattering is the same for all cover types (not exactly correct) 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Arial" charset="0"/>
              </a:rPr>
              <a:t>Does not correct for atmospheric absorption effects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Line 2"/>
          <p:cNvSpPr>
            <a:spLocks noChangeShapeType="1"/>
          </p:cNvSpPr>
          <p:nvPr/>
        </p:nvSpPr>
        <p:spPr bwMode="auto">
          <a:xfrm flipV="1">
            <a:off x="1143000" y="5334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78" name="Line 3"/>
          <p:cNvSpPr>
            <a:spLocks noChangeShapeType="1"/>
          </p:cNvSpPr>
          <p:nvPr/>
        </p:nvSpPr>
        <p:spPr bwMode="auto">
          <a:xfrm>
            <a:off x="1143000" y="19812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79" name="Line 4"/>
          <p:cNvSpPr>
            <a:spLocks noChangeShapeType="1"/>
          </p:cNvSpPr>
          <p:nvPr/>
        </p:nvSpPr>
        <p:spPr bwMode="auto">
          <a:xfrm>
            <a:off x="2057400" y="502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1066800" y="541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4464050" y="54244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255</a:t>
            </a:r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2209800" y="5653088"/>
            <a:ext cx="180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Digital Number</a:t>
            </a:r>
          </a:p>
        </p:txBody>
      </p:sp>
      <p:sp>
        <p:nvSpPr>
          <p:cNvPr id="75783" name="Line 8"/>
          <p:cNvSpPr>
            <a:spLocks noChangeShapeType="1"/>
          </p:cNvSpPr>
          <p:nvPr/>
        </p:nvSpPr>
        <p:spPr bwMode="auto">
          <a:xfrm>
            <a:off x="1219200" y="5029200"/>
            <a:ext cx="762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4" name="Freeform 9"/>
          <p:cNvSpPr>
            <a:spLocks/>
          </p:cNvSpPr>
          <p:nvPr/>
        </p:nvSpPr>
        <p:spPr bwMode="auto">
          <a:xfrm>
            <a:off x="2057400" y="2438400"/>
            <a:ext cx="2667000" cy="2811463"/>
          </a:xfrm>
          <a:custGeom>
            <a:avLst/>
            <a:gdLst>
              <a:gd name="T0" fmla="*/ 0 w 1680"/>
              <a:gd name="T1" fmla="*/ 2147483647 h 1771"/>
              <a:gd name="T2" fmla="*/ 398184688 w 1680"/>
              <a:gd name="T3" fmla="*/ 2147483647 h 1771"/>
              <a:gd name="T4" fmla="*/ 766127500 w 1680"/>
              <a:gd name="T5" fmla="*/ 2147483647 h 1771"/>
              <a:gd name="T6" fmla="*/ 982860938 w 1680"/>
              <a:gd name="T7" fmla="*/ 2147483647 h 1771"/>
              <a:gd name="T8" fmla="*/ 1199594375 w 1680"/>
              <a:gd name="T9" fmla="*/ 1474292462 h 1771"/>
              <a:gd name="T10" fmla="*/ 1446569688 w 1680"/>
              <a:gd name="T11" fmla="*/ 708164826 h 1771"/>
              <a:gd name="T12" fmla="*/ 1804431875 w 1680"/>
              <a:gd name="T13" fmla="*/ 113407845 h 1771"/>
              <a:gd name="T14" fmla="*/ 2147483647 w 1680"/>
              <a:gd name="T15" fmla="*/ 22682204 h 1771"/>
              <a:gd name="T16" fmla="*/ 2147483647 w 1680"/>
              <a:gd name="T17" fmla="*/ 173891606 h 1771"/>
              <a:gd name="T18" fmla="*/ 2147483647 w 1680"/>
              <a:gd name="T19" fmla="*/ 763608273 h 1771"/>
              <a:gd name="T20" fmla="*/ 2147483647 w 1680"/>
              <a:gd name="T21" fmla="*/ 1204634902 h 1771"/>
              <a:gd name="T22" fmla="*/ 2147483647 w 1680"/>
              <a:gd name="T23" fmla="*/ 1496973079 h 1771"/>
              <a:gd name="T24" fmla="*/ 2147483647 w 1680"/>
              <a:gd name="T25" fmla="*/ 1958162548 h 1771"/>
              <a:gd name="T26" fmla="*/ 2147483647 w 1680"/>
              <a:gd name="T27" fmla="*/ 2147483647 h 1771"/>
              <a:gd name="T28" fmla="*/ 2147483647 w 1680"/>
              <a:gd name="T29" fmla="*/ 2147483647 h 1771"/>
              <a:gd name="T30" fmla="*/ 2147483647 w 1680"/>
              <a:gd name="T31" fmla="*/ 2147483647 h 1771"/>
              <a:gd name="T32" fmla="*/ 2147483647 w 1680"/>
              <a:gd name="T33" fmla="*/ 2147483647 h 1771"/>
              <a:gd name="T34" fmla="*/ 2147483647 w 1680"/>
              <a:gd name="T35" fmla="*/ 2147483647 h 17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80"/>
              <a:gd name="T55" fmla="*/ 0 h 1771"/>
              <a:gd name="T56" fmla="*/ 1680 w 1680"/>
              <a:gd name="T57" fmla="*/ 1771 h 17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80" h="1771">
                <a:moveTo>
                  <a:pt x="0" y="1754"/>
                </a:moveTo>
                <a:cubicBezTo>
                  <a:pt x="26" y="1728"/>
                  <a:pt x="108" y="1679"/>
                  <a:pt x="158" y="1600"/>
                </a:cubicBezTo>
                <a:cubicBezTo>
                  <a:pt x="209" y="1521"/>
                  <a:pt x="265" y="1392"/>
                  <a:pt x="304" y="1280"/>
                </a:cubicBezTo>
                <a:cubicBezTo>
                  <a:pt x="343" y="1168"/>
                  <a:pt x="361" y="1046"/>
                  <a:pt x="390" y="930"/>
                </a:cubicBezTo>
                <a:cubicBezTo>
                  <a:pt x="419" y="814"/>
                  <a:pt x="445" y="693"/>
                  <a:pt x="476" y="585"/>
                </a:cubicBezTo>
                <a:cubicBezTo>
                  <a:pt x="507" y="477"/>
                  <a:pt x="534" y="371"/>
                  <a:pt x="574" y="281"/>
                </a:cubicBezTo>
                <a:cubicBezTo>
                  <a:pt x="614" y="191"/>
                  <a:pt x="668" y="90"/>
                  <a:pt x="716" y="45"/>
                </a:cubicBezTo>
                <a:cubicBezTo>
                  <a:pt x="764" y="0"/>
                  <a:pt x="811" y="5"/>
                  <a:pt x="862" y="9"/>
                </a:cubicBezTo>
                <a:cubicBezTo>
                  <a:pt x="913" y="13"/>
                  <a:pt x="985" y="20"/>
                  <a:pt x="1023" y="69"/>
                </a:cubicBezTo>
                <a:cubicBezTo>
                  <a:pt x="1061" y="118"/>
                  <a:pt x="1070" y="235"/>
                  <a:pt x="1088" y="303"/>
                </a:cubicBezTo>
                <a:cubicBezTo>
                  <a:pt x="1106" y="371"/>
                  <a:pt x="1123" y="430"/>
                  <a:pt x="1134" y="478"/>
                </a:cubicBezTo>
                <a:cubicBezTo>
                  <a:pt x="1145" y="526"/>
                  <a:pt x="1145" y="544"/>
                  <a:pt x="1154" y="594"/>
                </a:cubicBezTo>
                <a:cubicBezTo>
                  <a:pt x="1163" y="644"/>
                  <a:pt x="1168" y="691"/>
                  <a:pt x="1187" y="777"/>
                </a:cubicBezTo>
                <a:cubicBezTo>
                  <a:pt x="1206" y="863"/>
                  <a:pt x="1243" y="1023"/>
                  <a:pt x="1266" y="1112"/>
                </a:cubicBezTo>
                <a:cubicBezTo>
                  <a:pt x="1288" y="1201"/>
                  <a:pt x="1305" y="1244"/>
                  <a:pt x="1324" y="1314"/>
                </a:cubicBezTo>
                <a:cubicBezTo>
                  <a:pt x="1343" y="1384"/>
                  <a:pt x="1357" y="1470"/>
                  <a:pt x="1382" y="1534"/>
                </a:cubicBezTo>
                <a:cubicBezTo>
                  <a:pt x="1406" y="1598"/>
                  <a:pt x="1423" y="1659"/>
                  <a:pt x="1473" y="1698"/>
                </a:cubicBezTo>
                <a:cubicBezTo>
                  <a:pt x="1523" y="1737"/>
                  <a:pt x="1637" y="1756"/>
                  <a:pt x="1680" y="1771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1295400" y="3048000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Shift attributed to haze</a:t>
            </a:r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>
            <a:off x="1524000" y="40386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7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114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Histogram Adjustment (Dark Object Subtraction)</a:t>
            </a:r>
          </a:p>
        </p:txBody>
      </p:sp>
      <p:sp>
        <p:nvSpPr>
          <p:cNvPr id="7578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029200" y="1981200"/>
            <a:ext cx="3581400" cy="4267200"/>
          </a:xfrm>
        </p:spPr>
        <p:txBody>
          <a:bodyPr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Find pixels of dark objects that are assumed to have near zero reflectance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</a:rPr>
              <a:t>Deep, clear lakes are good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Subtract their DN value from all pixels (e.g., 30)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</a:rPr>
              <a:t>Has the effect of shifting the histogram to start at 0 </a:t>
            </a:r>
          </a:p>
          <a:p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9" name="Text Box 14"/>
          <p:cNvSpPr txBox="1">
            <a:spLocks noChangeArrowheads="1"/>
          </p:cNvSpPr>
          <p:nvPr/>
        </p:nvSpPr>
        <p:spPr bwMode="auto">
          <a:xfrm rot="-5400000">
            <a:off x="-235743" y="3436143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Number of Pixels</a:t>
            </a:r>
          </a:p>
        </p:txBody>
      </p:sp>
      <p:sp>
        <p:nvSpPr>
          <p:cNvPr id="75790" name="Rectangle 15"/>
          <p:cNvSpPr>
            <a:spLocks noChangeArrowheads="1"/>
          </p:cNvSpPr>
          <p:nvPr/>
        </p:nvSpPr>
        <p:spPr bwMode="auto">
          <a:xfrm>
            <a:off x="1828800" y="5410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Line 2"/>
          <p:cNvSpPr>
            <a:spLocks noChangeShapeType="1"/>
          </p:cNvSpPr>
          <p:nvPr/>
        </p:nvSpPr>
        <p:spPr bwMode="auto">
          <a:xfrm flipV="1">
            <a:off x="1143000" y="5334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826" name="Line 3"/>
          <p:cNvSpPr>
            <a:spLocks noChangeShapeType="1"/>
          </p:cNvSpPr>
          <p:nvPr/>
        </p:nvSpPr>
        <p:spPr bwMode="auto">
          <a:xfrm>
            <a:off x="1143000" y="19812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1066800" y="541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4464050" y="54244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255</a:t>
            </a: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2209800" y="5653088"/>
            <a:ext cx="180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Digital Number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3124200" y="2438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New histogram</a:t>
            </a:r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 flipH="1">
            <a:off x="3200400" y="3124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832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114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Histogram Adjustment (Dark Object Subtraction)</a:t>
            </a:r>
          </a:p>
        </p:txBody>
      </p:sp>
      <p:sp>
        <p:nvSpPr>
          <p:cNvPr id="7783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29200" y="1981200"/>
            <a:ext cx="3581400" cy="4267200"/>
          </a:xfrm>
        </p:spPr>
        <p:txBody>
          <a:bodyPr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Find pixels of dark objects that are assumed to have near zero reflectance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</a:rPr>
              <a:t>Deep, clear lakes are good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Subtract their DN value from all pixels (e.g., 30)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</a:rPr>
              <a:t>Has the effect of shifting the histogram to start at 0 </a:t>
            </a:r>
          </a:p>
          <a:p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 rot="-5400000">
            <a:off x="-235743" y="3436143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Number of Pixels</a:t>
            </a:r>
          </a:p>
        </p:txBody>
      </p:sp>
      <p:sp>
        <p:nvSpPr>
          <p:cNvPr id="77835" name="Rectangle 12"/>
          <p:cNvSpPr>
            <a:spLocks noChangeArrowheads="1"/>
          </p:cNvSpPr>
          <p:nvPr/>
        </p:nvSpPr>
        <p:spPr bwMode="auto">
          <a:xfrm>
            <a:off x="1828800" y="5410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7836" name="Freeform 13"/>
          <p:cNvSpPr>
            <a:spLocks/>
          </p:cNvSpPr>
          <p:nvPr/>
        </p:nvSpPr>
        <p:spPr bwMode="auto">
          <a:xfrm>
            <a:off x="1219200" y="2438400"/>
            <a:ext cx="2667000" cy="2811463"/>
          </a:xfrm>
          <a:custGeom>
            <a:avLst/>
            <a:gdLst>
              <a:gd name="T0" fmla="*/ 0 w 1680"/>
              <a:gd name="T1" fmla="*/ 2147483647 h 1771"/>
              <a:gd name="T2" fmla="*/ 398184688 w 1680"/>
              <a:gd name="T3" fmla="*/ 2147483647 h 1771"/>
              <a:gd name="T4" fmla="*/ 766127500 w 1680"/>
              <a:gd name="T5" fmla="*/ 2147483647 h 1771"/>
              <a:gd name="T6" fmla="*/ 982860938 w 1680"/>
              <a:gd name="T7" fmla="*/ 2147483647 h 1771"/>
              <a:gd name="T8" fmla="*/ 1199594375 w 1680"/>
              <a:gd name="T9" fmla="*/ 1474292462 h 1771"/>
              <a:gd name="T10" fmla="*/ 1446569688 w 1680"/>
              <a:gd name="T11" fmla="*/ 708164826 h 1771"/>
              <a:gd name="T12" fmla="*/ 1804431875 w 1680"/>
              <a:gd name="T13" fmla="*/ 113407845 h 1771"/>
              <a:gd name="T14" fmla="*/ 2147483647 w 1680"/>
              <a:gd name="T15" fmla="*/ 22682204 h 1771"/>
              <a:gd name="T16" fmla="*/ 2147483647 w 1680"/>
              <a:gd name="T17" fmla="*/ 173891606 h 1771"/>
              <a:gd name="T18" fmla="*/ 2147483647 w 1680"/>
              <a:gd name="T19" fmla="*/ 763608273 h 1771"/>
              <a:gd name="T20" fmla="*/ 2147483647 w 1680"/>
              <a:gd name="T21" fmla="*/ 1204634902 h 1771"/>
              <a:gd name="T22" fmla="*/ 2147483647 w 1680"/>
              <a:gd name="T23" fmla="*/ 1496973079 h 1771"/>
              <a:gd name="T24" fmla="*/ 2147483647 w 1680"/>
              <a:gd name="T25" fmla="*/ 1958162548 h 1771"/>
              <a:gd name="T26" fmla="*/ 2147483647 w 1680"/>
              <a:gd name="T27" fmla="*/ 2147483647 h 1771"/>
              <a:gd name="T28" fmla="*/ 2147483647 w 1680"/>
              <a:gd name="T29" fmla="*/ 2147483647 h 1771"/>
              <a:gd name="T30" fmla="*/ 2147483647 w 1680"/>
              <a:gd name="T31" fmla="*/ 2147483647 h 1771"/>
              <a:gd name="T32" fmla="*/ 2147483647 w 1680"/>
              <a:gd name="T33" fmla="*/ 2147483647 h 1771"/>
              <a:gd name="T34" fmla="*/ 2147483647 w 1680"/>
              <a:gd name="T35" fmla="*/ 2147483647 h 17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80"/>
              <a:gd name="T55" fmla="*/ 0 h 1771"/>
              <a:gd name="T56" fmla="*/ 1680 w 1680"/>
              <a:gd name="T57" fmla="*/ 1771 h 17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80" h="1771">
                <a:moveTo>
                  <a:pt x="0" y="1754"/>
                </a:moveTo>
                <a:cubicBezTo>
                  <a:pt x="26" y="1728"/>
                  <a:pt x="108" y="1679"/>
                  <a:pt x="158" y="1600"/>
                </a:cubicBezTo>
                <a:cubicBezTo>
                  <a:pt x="209" y="1521"/>
                  <a:pt x="265" y="1392"/>
                  <a:pt x="304" y="1280"/>
                </a:cubicBezTo>
                <a:cubicBezTo>
                  <a:pt x="343" y="1168"/>
                  <a:pt x="361" y="1046"/>
                  <a:pt x="390" y="930"/>
                </a:cubicBezTo>
                <a:cubicBezTo>
                  <a:pt x="419" y="814"/>
                  <a:pt x="445" y="693"/>
                  <a:pt x="476" y="585"/>
                </a:cubicBezTo>
                <a:cubicBezTo>
                  <a:pt x="507" y="477"/>
                  <a:pt x="534" y="371"/>
                  <a:pt x="574" y="281"/>
                </a:cubicBezTo>
                <a:cubicBezTo>
                  <a:pt x="614" y="191"/>
                  <a:pt x="668" y="90"/>
                  <a:pt x="716" y="45"/>
                </a:cubicBezTo>
                <a:cubicBezTo>
                  <a:pt x="764" y="0"/>
                  <a:pt x="811" y="5"/>
                  <a:pt x="862" y="9"/>
                </a:cubicBezTo>
                <a:cubicBezTo>
                  <a:pt x="913" y="13"/>
                  <a:pt x="985" y="20"/>
                  <a:pt x="1023" y="69"/>
                </a:cubicBezTo>
                <a:cubicBezTo>
                  <a:pt x="1061" y="118"/>
                  <a:pt x="1070" y="235"/>
                  <a:pt x="1088" y="303"/>
                </a:cubicBezTo>
                <a:cubicBezTo>
                  <a:pt x="1106" y="371"/>
                  <a:pt x="1123" y="430"/>
                  <a:pt x="1134" y="478"/>
                </a:cubicBezTo>
                <a:cubicBezTo>
                  <a:pt x="1145" y="526"/>
                  <a:pt x="1145" y="544"/>
                  <a:pt x="1154" y="594"/>
                </a:cubicBezTo>
                <a:cubicBezTo>
                  <a:pt x="1163" y="644"/>
                  <a:pt x="1168" y="691"/>
                  <a:pt x="1187" y="777"/>
                </a:cubicBezTo>
                <a:cubicBezTo>
                  <a:pt x="1206" y="863"/>
                  <a:pt x="1243" y="1023"/>
                  <a:pt x="1266" y="1112"/>
                </a:cubicBezTo>
                <a:cubicBezTo>
                  <a:pt x="1288" y="1201"/>
                  <a:pt x="1305" y="1244"/>
                  <a:pt x="1324" y="1314"/>
                </a:cubicBezTo>
                <a:cubicBezTo>
                  <a:pt x="1343" y="1384"/>
                  <a:pt x="1357" y="1470"/>
                  <a:pt x="1382" y="1534"/>
                </a:cubicBezTo>
                <a:cubicBezTo>
                  <a:pt x="1406" y="1598"/>
                  <a:pt x="1423" y="1659"/>
                  <a:pt x="1473" y="1698"/>
                </a:cubicBezTo>
                <a:cubicBezTo>
                  <a:pt x="1523" y="1737"/>
                  <a:pt x="1637" y="1756"/>
                  <a:pt x="1680" y="1771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837" name="Line 14"/>
          <p:cNvSpPr>
            <a:spLocks noChangeShapeType="1"/>
          </p:cNvSpPr>
          <p:nvPr/>
        </p:nvSpPr>
        <p:spPr bwMode="auto">
          <a:xfrm>
            <a:off x="2057400" y="5181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Demonstration of Image Enhancement with Image Processing Software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Spectral band combinations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Radiometric Enhancement:  Contrast stretch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Spatial Enhancement:  Convolution filtering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Principal Components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resentation template">
  <a:themeElements>
    <a:clrScheme name="master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Office\Templates\master presentation template.pot</Template>
  <TotalTime>3756</TotalTime>
  <Words>522</Words>
  <Application>Microsoft Macintosh PowerPoint</Application>
  <PresentationFormat>On-screen Show (4:3)</PresentationFormat>
  <Paragraphs>97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 presentation template</vt:lpstr>
      <vt:lpstr>Radiometric Preprocessing: Atmospheric Correction </vt:lpstr>
      <vt:lpstr>“Correction” for Sun Angle Differences</vt:lpstr>
      <vt:lpstr>Haze over northeast Minnesota</vt:lpstr>
      <vt:lpstr>Effects of atmospheric scattering and absorption on spectral-radiometric responses</vt:lpstr>
      <vt:lpstr>Methods for Atmospheric Correction</vt:lpstr>
      <vt:lpstr>PowerPoint Presentation</vt:lpstr>
      <vt:lpstr>Histogram Adjustment (Dark Object Subtraction)</vt:lpstr>
      <vt:lpstr>Histogram Adjustment (Dark Object Subtraction)</vt:lpstr>
      <vt:lpstr>Demonstration of Image Enhancement with Image Processing Software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Radiometric Preprocessing</dc:title>
  <dc:creator/>
  <cp:lastModifiedBy>Joe Knight</cp:lastModifiedBy>
  <cp:revision>150</cp:revision>
  <cp:lastPrinted>2000-03-09T20:06:14Z</cp:lastPrinted>
  <dcterms:created xsi:type="dcterms:W3CDTF">1999-02-08T22:10:52Z</dcterms:created>
  <dcterms:modified xsi:type="dcterms:W3CDTF">2016-08-24T01:06:49Z</dcterms:modified>
</cp:coreProperties>
</file>